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7" r:id="rId4"/>
    <p:sldId id="259" r:id="rId5"/>
    <p:sldId id="262" r:id="rId6"/>
    <p:sldId id="263" r:id="rId7"/>
    <p:sldId id="267" r:id="rId8"/>
    <p:sldId id="264" r:id="rId9"/>
    <p:sldId id="265" r:id="rId10"/>
    <p:sldId id="260" r:id="rId11"/>
    <p:sldId id="266" r:id="rId12"/>
  </p:sldIdLst>
  <p:sldSz cx="12192000" cy="6858000"/>
  <p:notesSz cx="6858000" cy="12192000"/>
  <p:defaultText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5pPr>
    <a:lvl6pPr marL="22860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6pPr>
    <a:lvl7pPr marL="2743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7pPr>
    <a:lvl8pPr marL="3200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8pPr>
    <a:lvl9pPr marL="3657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:mc="http://schemas.openxmlformats.org/markup-compatibility/2006" xmlns:p14="http://schemas.microsoft.com/office/powerpoint/2010/main" xmlns:p15="http://schemas.microsoft.com/office/powerpoint/2012/main" xmlns:pr="smNativeData" xmlns="smNativeData" dt="1601540806" val="1020" rev64="64" revOS="4"/>
      <pr:smFileRevision xmlns:mc="http://schemas.openxmlformats.org/markup-compatibility/2006" xmlns:p14="http://schemas.microsoft.com/office/powerpoint/2010/main" xmlns:p15="http://schemas.microsoft.com/office/powerpoint/2012/main" xmlns:pr="smNativeData" xmlns="smNativeData" dt="1601540806" val="101"/>
      <pr:guideOptions xmlns:mc="http://schemas.openxmlformats.org/markup-compatibility/2006" xmlns:p14="http://schemas.microsoft.com/office/powerpoint/2010/main" xmlns:p15="http://schemas.microsoft.com/office/powerpoint/2012/main" xmlns:pr="smNativeData" xmlns="smNativeData" dt="1601540806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 showGuides="1">
      <p:cViewPr varScale="1">
        <p:scale>
          <a:sx n="60" d="100"/>
          <a:sy n="60" d="100"/>
        </p:scale>
        <p:origin x="88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" d="100"/>
        <a:sy n="13" d="100"/>
      </p:scale>
      <p:origin x="0" y="0"/>
    </p:cViewPr>
  </p:sorterViewPr>
  <p:notesViewPr>
    <p:cSldViewPr snapToObjects="1" showGuides="1">
      <p:cViewPr>
        <p:scale>
          <a:sx n="60" d="100"/>
          <a:sy n="60" d="100"/>
        </p:scale>
        <p:origin x="1772" y="209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UAABoNAABgRQAAJhYAABAAAAAmAAAACAAAAAEAAAAAAAAAMAAAABQAAAAAAAAAAAD//wAAAQAAAP//AAABAA=="/>
              </a:ext>
            </a:extLst>
          </p:cNvSpPr>
          <p:nvPr>
            <p:ph type="ctrTitle"/>
          </p:nvPr>
        </p:nvSpPr>
        <p:spPr>
          <a:xfrm>
            <a:off x="914400" y="2129790"/>
            <a:ext cx="10363200" cy="1470660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sAAOgXAADAPwAAsCIAABAAAAAmAAAACAAAAAGAAAAAAAAAMAAAABQAAAAAAAAAAAD//wAAAQAAAP//AAABAA=="/>
              </a:ext>
            </a:extLst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t>Click to edit Master subtitle style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0A6FCF7-B9DD-F30A-931E-4F5FB250651A}" type="datetime1">
              <a:t>9/27/2023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sAf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0A6A0B7-F9DD-F356-931E-0F03EE50655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49Ij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BARwAAsCUAABAAAAAmAAAACAAAAAIAAAAAAAAAMAAAABQAAAAAAAAAAAD//wAAAQAAAP//AAABAA=="/>
              </a:ext>
            </a:extLst>
          </p:cNvSpPr>
          <p:nvPr>
            <p:ph idx="1"/>
          </p:nvPr>
        </p:nvSpPr>
        <p:spPr/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0A689DD-93DD-F37F-931E-652AC7506530}" type="datetime1">
              <a:t>9/27/2023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0A6DE5E-10DD-F328-931E-E67D905065B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C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DYAALABAABARwAAsCUAABAAAAAmAAAACAAAAIMAAAAAAAAAMAAAABQAAAAAAAAAAAD//wAAAQAAAP//AAABAA=="/>
              </a:ext>
            </a:extLst>
          </p:cNvSpPr>
          <p:nvPr>
            <p:ph type="title"/>
          </p:nvPr>
        </p:nvSpPr>
        <p:spPr>
          <a:xfrm>
            <a:off x="8839200" y="274320"/>
            <a:ext cx="2743200" cy="5852160"/>
          </a:xfrm>
        </p:spPr>
        <p:txBody>
          <a:bodyPr vert="vert" wrap="square" numCol="1" spcCol="215900" anchor="b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AfNQAAsCUAABAAAAAmAAAACAAAAAMAAAAAAAAAMAAAABQAAAAAAAAAAAD//wAAAQAAAP//AAABAA=="/>
              </a:ext>
            </a:extLst>
          </p:cNvSpPr>
          <p:nvPr>
            <p:ph idx="1"/>
          </p:nvPr>
        </p:nvSpPr>
        <p:spPr>
          <a:xfrm>
            <a:off x="609600" y="274320"/>
            <a:ext cx="8025765" cy="5852160"/>
          </a:xfrm>
        </p:spPr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0A690BE-F0DD-F366-931E-0633DE506553}" type="datetime1">
              <a:t>9/27/2023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0A6A6F6-B8DD-F350-931E-4E05E850651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BARwAAsCUAABAAAAAmAAAACAAAAAAAAAAAAAAAMAAAABQAAAAAAAAAAAD//wAAAQAAAP//AAABAA=="/>
              </a:ext>
            </a:extLst>
          </p:cNvSpPr>
          <p:nvPr>
            <p:ph idx="1"/>
          </p:nvPr>
        </p:nvSpPr>
        <p:spPr/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0A6DA8A-C4DD-F32C-931E-327994506567}" type="datetime1">
              <a:t>9/27/2023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0A68C37-79DD-F37A-931E-8F2FC25065D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UAABwbAACtRQAAfSMAABAAAAAmAAAACAAAAIGAAAAAAAAAMAAAABQAAAAAAAAAAAD//wAAAQAAAP//AAABAA=="/>
              </a:ext>
            </a:extLst>
          </p:cNvSpPr>
          <p:nvPr>
            <p:ph type="title"/>
          </p:nvPr>
        </p:nvSpPr>
        <p:spPr>
          <a:xfrm>
            <a:off x="963295" y="4406900"/>
            <a:ext cx="10363200" cy="1362075"/>
          </a:xfrm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l">
              <a:defRPr sz="4000" b="1" cap="all"/>
            </a:lvl1pPr>
          </a:lstStyle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UAAOERAACtRQAAHBsAABAAAAAmAAAACAAAAIGAAAAAAAAAMAAAABQAAAAAAAAAAAD//wAAAQAAAP//AAABAA=="/>
              </a:ext>
            </a:extLst>
          </p:cNvSpPr>
          <p:nvPr>
            <p:ph idx="1"/>
          </p:nvPr>
        </p:nvSpPr>
        <p:spPr>
          <a:xfrm>
            <a:off x="963295" y="2906395"/>
            <a:ext cx="10363200" cy="1500505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0A68C61-2FDD-F37A-931E-D92FC250658C}" type="datetime1">
              <a:t>9/27/2023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0A6C83F-71DD-F33E-931E-876B865065D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DhJAAAsCU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609600" y="1600200"/>
            <a:ext cx="5385435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yYAANgJAABARw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6196965" y="1600200"/>
            <a:ext cx="5385435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0A68BAA-E4DD-F37D-931E-1228C5506547}" type="datetime1">
              <a:t>9/27/2023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0A6D711-5FDD-F321-931E-A974995065F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HEJAADjJAAAYQ0AABAAAAAmAAAACAAAAIGAAAAAAAAAMAAAABQAAAAAAAAAAAD//wAAAQAAAP//AAABAA=="/>
              </a:ext>
            </a:extLst>
          </p:cNvSpPr>
          <p:nvPr>
            <p:ph idx="1"/>
          </p:nvPr>
        </p:nvSpPr>
        <p:spPr>
          <a:xfrm>
            <a:off x="609600" y="1534795"/>
            <a:ext cx="5386705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GENAADjJA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609600" y="2174875"/>
            <a:ext cx="5386705" cy="3951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SYAAHEJAABARwAAYQ0AABAAAAAmAAAACAAAAIGAAAAAAAAAMAAAABQAAAAAAAAAAAD//wAAAQAAAP//AAABAA=="/>
              </a:ext>
            </a:extLst>
          </p:cNvSpPr>
          <p:nvPr>
            <p:ph idx="3"/>
          </p:nvPr>
        </p:nvSpPr>
        <p:spPr>
          <a:xfrm>
            <a:off x="6195695" y="1534795"/>
            <a:ext cx="5386705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SYAAGENAABARwAAsCUAABAAAAAmAAAACAAAAAGAAAAAAAAAMAAAABQAAAAAAAAAAAD//wAAAQAAAP//AAABAA=="/>
              </a:ext>
            </a:extLst>
          </p:cNvSpPr>
          <p:nvPr>
            <p:ph idx="4"/>
          </p:nvPr>
        </p:nvSpPr>
        <p:spPr>
          <a:xfrm>
            <a:off x="6195695" y="2174875"/>
            <a:ext cx="5386705" cy="3951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0A6CCD2-9CDD-F33A-931E-6A6F8250653F}" type="datetime1">
              <a:t>9/27/2023</a:t>
            </a:fld>
            <a:endParaRPr/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0A6C5E1-AFDD-F333-931E-59668B50650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0A6F72C-62DD-F301-931E-9454B95065C1}" type="datetime1">
              <a:t>9/27/2023</a:t>
            </a:fld>
            <a:endParaRPr/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0A68B89-C7DD-F37D-931E-3128C550656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0A6E80E-40DD-F31E-931E-B64BA65065E3}" type="datetime1">
              <a:t>9/27/2023</a:t>
            </a:fld>
            <a:endParaRPr/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0A6CD3B-75DD-F33B-931E-836E835065D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K4BAABtHAAA1AgAABAAAAAmAAAACAAAAIGAAAAAAAAAMAAAABQAAAAAAAAAAAD//wAAAQAAAP//AAABAA=="/>
              </a:ext>
            </a:extLst>
          </p:cNvSpPr>
          <p:nvPr>
            <p:ph type="title"/>
          </p:nvPr>
        </p:nvSpPr>
        <p:spPr>
          <a:xfrm>
            <a:off x="609600" y="273050"/>
            <a:ext cx="4011295" cy="116205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x0AAK4BAABARwAAsCU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4766945" y="273050"/>
            <a:ext cx="6815455" cy="58534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QIAABtHAAAs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609600" y="1435100"/>
            <a:ext cx="4011295" cy="46913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0A6ADDF-91DD-F35B-931E-670EE3506532}" type="datetime1">
              <a:t>9/27/2023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NwY0I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0A69D9C-D2DD-F36B-931E-243ED350657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w4AAIgdAACzOwAABCEAABAAAAAmAAAACAAAAIGAAAAAAAAAMAAAABQAAAAAAAAAAAD//wAAAQAAAP//AAABAA=="/>
              </a:ext>
            </a:extLst>
          </p:cNvSpPr>
          <p:nvPr>
            <p:ph type="title"/>
          </p:nvPr>
        </p:nvSpPr>
        <p:spPr>
          <a:xfrm>
            <a:off x="2389505" y="4800600"/>
            <a:ext cx="7315200" cy="56642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w4AAMYDAACzOwAAFh0AABAAAAAmAAAACAAAAAGAAAAAAAAAMAAAABQAAAAAAAAAAAD//wAAAQAAAP//AAABAA=="/>
              </a:ext>
            </a:extLst>
          </p:cNvSpPr>
          <p:nvPr>
            <p:ph idx="1"/>
          </p:nvPr>
        </p:nvSpPr>
        <p:spPr>
          <a:xfrm>
            <a:off x="2389505" y="613410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w4AAAQhAACzOwAA+CUAABAAAAAmAAAACAAAAAGAAAAAAAAAMAAAABQAAAAAAAAAAAD//wAAAQAAAP//AAABAA=="/>
              </a:ext>
            </a:extLst>
          </p:cNvSpPr>
          <p:nvPr>
            <p:ph idx="2"/>
          </p:nvPr>
        </p:nvSpPr>
        <p:spPr>
          <a:xfrm>
            <a:off x="2389505" y="5367020"/>
            <a:ext cx="7315200" cy="8051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0A6DCD4-9ADD-F32A-931E-6C7F92506539}" type="datetime1">
              <a:t>9/27/2023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0A6CB10-5EDD-F33D-931E-A868855065F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Default desig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sAf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P//////////MAAAABQAAAAAAAAAAAD//wAAAQAAAP//AAABAA=="/>
              </a:ext>
            </a:extLst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sAf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BARwAAsCUAABAAAAAmAAAACAAAAP//////////MAAAABQAAAAAAAAAAAD//wAAAQAAAP//AAABAA=="/>
              </a:ext>
            </a:extLst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sAf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snAAA/FQAAWSkAABAAAAAmAAAACAAAAP//////////MAAAABQAAAAAAAAAAAD//wAAAQAAAP//AAABAA=="/>
              </a:ext>
            </a:extLst>
          </p:cNvSpPr>
          <p:nvPr>
            <p:ph type="dt" sz="quarter" idx="2"/>
          </p:nvPr>
        </p:nvSpPr>
        <p:spPr>
          <a:xfrm>
            <a:off x="609600" y="6356985"/>
            <a:ext cx="2844165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30A69B81-CFDD-F36D-931E-3938D550656C}" type="datetime1">
              <a:t>9/27/2023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RkAABsnAABfMQAAWSkAABAAAAAmAAAACAAAAP//////////MAAAABQAAAAAAAAAAAD//wAAAQAAAP//AAABAA=="/>
              </a:ext>
            </a:extLst>
          </p:cNvSpPr>
          <p:nvPr>
            <p:ph type="ftr" sz="quarter" idx="3"/>
          </p:nvPr>
        </p:nvSpPr>
        <p:spPr>
          <a:xfrm>
            <a:off x="4166235" y="6356985"/>
            <a:ext cx="385953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TUAABsnAABARwAAWSkAABAAAAAmAAAACAAAAP//////////MAAAABQAAAAAAAAAAAD//wAAAQAAAP//AAABAA=="/>
              </a:ext>
            </a:extLst>
          </p:cNvSpPr>
          <p:nvPr>
            <p:ph type="sldNum" sz="quarter" idx="4"/>
          </p:nvPr>
        </p:nvSpPr>
        <p:spPr>
          <a:xfrm>
            <a:off x="8738235" y="6356985"/>
            <a:ext cx="2844165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A6F46F-21DD-F302-931E-D757BA506582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marR="0" indent="0" algn="ctr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latin typeface="Calibri" pitchFamily="2" charset="0"/>
          <a:ea typeface="SimSun" charset="0"/>
          <a:cs typeface="Times New Roman" pitchFamily="1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9pPr>
    </p:titleStyle>
    <p:bodyStyle>
      <a:lvl1pPr marL="342900" marR="0" indent="-3429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1pPr>
      <a:lvl2pPr marL="742950" marR="0" indent="-28575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2pPr>
      <a:lvl3pPr marL="11430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3pPr>
      <a:lvl4pPr marL="16002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4pPr>
      <a:lvl5pPr marL="20574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5pPr>
      <a:lvl6pPr marL="25146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6pPr>
      <a:lvl7pPr marL="29718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7pPr>
      <a:lvl8pPr marL="34290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8pPr>
      <a:lvl9pPr marL="38862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9pPr>
    </p:bodyStyle>
    <p:other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drmiroslav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tudiesinenglish.med.bg.ac.rs/moodl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UAABoNAABgRQAAJhYAABAAAAAmAAAACAAAAAAAAAAAAAAAMAAAABQAAAAAAAAAAAD//wAAAQAAAP//AAABAA=="/>
              </a:ext>
            </a:extLst>
          </p:cNvSpPr>
          <p:nvPr>
            <p:ph type="ctrTitle"/>
          </p:nvPr>
        </p:nvSpPr>
        <p:spPr/>
        <p:txBody>
          <a:bodyPr/>
          <a:lstStyle/>
          <a:p>
            <a:r>
              <a:rPr dirty="0"/>
              <a:t>Course in Surgery, IX semester 20</a:t>
            </a:r>
            <a:r>
              <a:rPr lang="sr-Latn-RS" dirty="0"/>
              <a:t>23</a:t>
            </a:r>
            <a:r>
              <a:rPr dirty="0"/>
              <a:t>/2</a:t>
            </a:r>
            <a:r>
              <a:rPr lang="sr-Latn-RS" dirty="0"/>
              <a:t>4</a:t>
            </a:r>
            <a:endParaRPr dirty="0"/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sAAOgXAADAPwAAsCIAABAAAAAmAAAACAAAAAAAAAAAAAAAMAAAABQAAAAAAAAAAAD//wAAAQAAAP//AAABAA=="/>
              </a:ext>
            </a:extLst>
          </p:cNvSpPr>
          <p:nvPr>
            <p:ph type="subTitle" idx="1"/>
          </p:nvPr>
        </p:nvSpPr>
        <p:spPr/>
        <p:txBody>
          <a:bodyPr/>
          <a:lstStyle/>
          <a:p>
            <a:r>
              <a:rPr dirty="0"/>
              <a:t>University of Belgrade, </a:t>
            </a:r>
            <a:r>
              <a:rPr lang="sr-Latn-RS" dirty="0"/>
              <a:t>Faculty</a:t>
            </a:r>
            <a:r>
              <a:rPr dirty="0"/>
              <a:t> of medicine</a:t>
            </a:r>
          </a:p>
          <a:p>
            <a:r>
              <a:rPr dirty="0"/>
              <a:t>Chair for Surgery and </a:t>
            </a:r>
            <a:r>
              <a:rPr lang="sr-Latn-RS" dirty="0"/>
              <a:t>A</a:t>
            </a:r>
            <a:r>
              <a:rPr dirty="0" err="1"/>
              <a:t>nesthesiology</a:t>
            </a:r>
            <a:endParaRPr dirty="0"/>
          </a:p>
        </p:txBody>
      </p:sp>
      <p:pic>
        <p:nvPicPr>
          <p:cNvPr id="1026" name="Picture 2" descr="University of Belgrade - Faculty of Medicine: Studies in English">
            <a:extLst>
              <a:ext uri="{FF2B5EF4-FFF2-40B4-BE49-F238E27FC236}">
                <a16:creationId xmlns:a16="http://schemas.microsoft.com/office/drawing/2014/main" id="{30175D11-EFF3-B93A-1D8A-AE6559BC2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415289"/>
            <a:ext cx="2921454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Epidemiological instructions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BARwAAsCUAABAAAAAmAAAACAAAAAAAAAAAAAAAMAAAABQAAAAAAAAAAAD//wAAAQAAAP//AAABAA=="/>
              </a:ext>
            </a:extLst>
          </p:cNvSpPr>
          <p:nvPr>
            <p:ph type="body" idx="1"/>
          </p:nvPr>
        </p:nvSpPr>
        <p:spPr>
          <a:xfrm>
            <a:off x="609600" y="1600200"/>
            <a:ext cx="10972800" cy="4699000"/>
          </a:xfrm>
        </p:spPr>
        <p:txBody>
          <a:bodyPr/>
          <a:lstStyle/>
          <a:p>
            <a:r>
              <a:rPr dirty="0"/>
              <a:t>Student</a:t>
            </a:r>
            <a:r>
              <a:rPr lang="sr-Latn-RS" dirty="0"/>
              <a:t>s</a:t>
            </a:r>
            <a:r>
              <a:rPr dirty="0"/>
              <a:t> have to rally </a:t>
            </a:r>
            <a:r>
              <a:rPr lang="en-US" dirty="0"/>
              <a:t>at meeting point </a:t>
            </a:r>
            <a:r>
              <a:rPr dirty="0"/>
              <a:t>1</a:t>
            </a:r>
            <a:r>
              <a:rPr lang="sr-Latn-RS" dirty="0"/>
              <a:t>0</a:t>
            </a:r>
            <a:r>
              <a:rPr dirty="0"/>
              <a:t> minutes prior to start of the </a:t>
            </a:r>
            <a:r>
              <a:rPr dirty="0" err="1"/>
              <a:t>practicals</a:t>
            </a:r>
            <a:r>
              <a:rPr dirty="0"/>
              <a:t> in the teaching hospital.</a:t>
            </a:r>
            <a:endParaRPr lang="sr-Latn-R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dirty="0"/>
          </a:p>
          <a:p>
            <a:r>
              <a:rPr dirty="0"/>
              <a:t>After all groups are assembled, clinical assistant</a:t>
            </a:r>
            <a:r>
              <a:rPr lang="sr-Latn-RS" dirty="0"/>
              <a:t> or secretary</a:t>
            </a:r>
            <a:r>
              <a:rPr dirty="0"/>
              <a:t> in charge will follow students to the wardrobe designated for student dress-up. </a:t>
            </a:r>
            <a:endParaRPr lang="sr-Latn-RS" dirty="0"/>
          </a:p>
          <a:p>
            <a:pPr marL="0" indent="0">
              <a:buNone/>
            </a:pPr>
            <a:endParaRPr dirty="0"/>
          </a:p>
          <a:p>
            <a:r>
              <a:rPr dirty="0"/>
              <a:t>Students must </a:t>
            </a:r>
            <a:r>
              <a:rPr lang="sr-Latn-RS" dirty="0"/>
              <a:t>have </a:t>
            </a:r>
            <a:r>
              <a:rPr dirty="0"/>
              <a:t>the white coat above</a:t>
            </a:r>
            <a:r>
              <a:rPr lang="sr-Latn-RS" dirty="0"/>
              <a:t> clothes and wear masks</a:t>
            </a:r>
            <a:r>
              <a:rPr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AB3BD-5BE7-4ACB-8BDC-4838BA41C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Contact: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77F2A-7C82-428A-8729-46DF45D30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42510"/>
          </a:xfrm>
        </p:spPr>
        <p:txBody>
          <a:bodyPr/>
          <a:lstStyle/>
          <a:p>
            <a:pPr marL="0" indent="0">
              <a:buNone/>
            </a:pPr>
            <a:r>
              <a:rPr lang="sr-Latn-RS" dirty="0"/>
              <a:t>Course director:</a:t>
            </a:r>
          </a:p>
          <a:p>
            <a:pPr marL="0" indent="0">
              <a:buNone/>
            </a:pPr>
            <a:endParaRPr lang="sr-Latn-RS" dirty="0"/>
          </a:p>
          <a:p>
            <a:pPr marL="0" indent="0" algn="r">
              <a:buNone/>
            </a:pPr>
            <a:r>
              <a:rPr lang="sr-Latn-RS" sz="4000" dirty="0"/>
              <a:t>Miroslav Marković, MD, PhD</a:t>
            </a:r>
          </a:p>
          <a:p>
            <a:pPr marL="0" indent="0" algn="r">
              <a:buNone/>
            </a:pPr>
            <a:endParaRPr lang="sr-Latn-RS" dirty="0"/>
          </a:p>
          <a:p>
            <a:pPr marL="0" indent="0" algn="r">
              <a:buNone/>
            </a:pPr>
            <a:r>
              <a:rPr lang="sr-Latn-RS" dirty="0"/>
              <a:t>General and Vascular Surgeon, full Professor of Surgery</a:t>
            </a:r>
          </a:p>
          <a:p>
            <a:pPr marL="0" indent="0" algn="r">
              <a:buNone/>
            </a:pPr>
            <a:r>
              <a:rPr lang="sr-Latn-RS" dirty="0"/>
              <a:t>Second Surgical Clinic, Clinical Centre of Serbia</a:t>
            </a:r>
          </a:p>
          <a:p>
            <a:pPr marL="0" indent="0" algn="r">
              <a:buNone/>
            </a:pPr>
            <a:r>
              <a:rPr lang="sr-Latn-RS" dirty="0">
                <a:hlinkClick r:id="rId2"/>
              </a:rPr>
              <a:t>drmiroslav@gmail.com</a:t>
            </a:r>
            <a:endParaRPr lang="sr-Latn-RS" dirty="0"/>
          </a:p>
          <a:p>
            <a:pPr marL="0" indent="0" algn="r">
              <a:buNone/>
            </a:pPr>
            <a:r>
              <a:rPr lang="sr-Latn-RS" dirty="0"/>
              <a:t>Whatsapp / Viber : +381637135746 </a:t>
            </a:r>
          </a:p>
        </p:txBody>
      </p:sp>
    </p:spTree>
    <p:extLst>
      <p:ext uri="{BB962C8B-B14F-4D97-AF65-F5344CB8AC3E}">
        <p14:creationId xmlns:p14="http://schemas.microsoft.com/office/powerpoint/2010/main" val="218170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2"/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DMzmQ0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IEHAAD/fwAA/38AAAAAAAAJAAAABAAAAPYB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DMzmQZ/f38AgICAA8zMzADAwP8Af39/AAAAAAAAAAAAAAAAAAAAAAAAAAAAIQAAABgAAAAUAAAAnwYAAGcZAABrRAAAMiQAABAAAAAmAAAACAAAAP//////////MAAAABQAAAAAAAAAAAD//wAAAQAAAP//AAABAA=="/>
              </a:ext>
            </a:extLst>
          </p:cNvSpPr>
          <p:nvPr/>
        </p:nvSpPr>
        <p:spPr>
          <a:xfrm>
            <a:off x="1076325" y="4799330"/>
            <a:ext cx="10045700" cy="1754505"/>
          </a:xfrm>
          <a:prstGeom prst="rect">
            <a:avLst/>
          </a:prstGeom>
          <a:ln>
            <a:solidFill>
              <a:srgbClr val="00B050"/>
            </a:solidFill>
            <a:headEnd type="none"/>
            <a:tailEnd type="non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numCol="1" spcCol="215900" anchor="t"/>
          <a:lstStyle/>
          <a:p>
            <a:pPr algn="r">
              <a:defRPr sz="2400"/>
            </a:pPr>
            <a:r>
              <a:rPr sz="8000" dirty="0">
                <a:solidFill>
                  <a:schemeClr val="tx1"/>
                </a:solidFill>
              </a:rPr>
              <a:t>X</a:t>
            </a:r>
            <a:r>
              <a:rPr dirty="0">
                <a:solidFill>
                  <a:schemeClr val="tx1"/>
                </a:solidFill>
              </a:rPr>
              <a:t> </a:t>
            </a:r>
          </a:p>
          <a:p>
            <a:pPr algn="r">
              <a:defRPr sz="2400"/>
            </a:pPr>
            <a:r>
              <a:rPr dirty="0">
                <a:solidFill>
                  <a:schemeClr val="tx1"/>
                </a:solidFill>
              </a:rPr>
              <a:t>semester</a:t>
            </a:r>
          </a:p>
        </p:txBody>
      </p:sp>
      <p:sp>
        <p:nvSpPr>
          <p:cNvPr id="4" name="Textbox1"/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BAAAAAAAAADMzmQ0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IEH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DMzmQZ/f38AgICAA8zMzADAwP8Af39/AAAAAAAAAAAAAAAAAAAAAAAAAAAAIQAAABgAAAAUAAAAnwYAAM0MAABrRAAARxgAABAAAAAmAAAACAAAAP//////////MAAAABQAAAAAAAAAAAD//wAAAQAAAP//AAABAA=="/>
              </a:ext>
            </a:extLst>
          </p:cNvSpPr>
          <p:nvPr/>
        </p:nvSpPr>
        <p:spPr>
          <a:xfrm>
            <a:off x="1073150" y="1850390"/>
            <a:ext cx="10045700" cy="2766061"/>
          </a:xfrm>
          <a:prstGeom prst="rect">
            <a:avLst/>
          </a:prstGeom>
          <a:ln>
            <a:solidFill>
              <a:srgbClr val="00B050"/>
            </a:solidFill>
            <a:headEnd type="none"/>
            <a:tailEnd type="non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numCol="1" spcCol="215900" anchor="t"/>
          <a:lstStyle/>
          <a:p>
            <a:pPr algn="r">
              <a:defRPr sz="2400"/>
            </a:pPr>
            <a:r>
              <a:rPr sz="8000" dirty="0">
                <a:solidFill>
                  <a:srgbClr val="0070C0"/>
                </a:solidFill>
              </a:rPr>
              <a:t>IX</a:t>
            </a:r>
            <a:r>
              <a:rPr dirty="0"/>
              <a:t> </a:t>
            </a:r>
            <a:br>
              <a:rPr dirty="0"/>
            </a:br>
            <a:r>
              <a:rPr dirty="0">
                <a:solidFill>
                  <a:srgbClr val="0070C0"/>
                </a:solidFill>
              </a:rPr>
              <a:t>semester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MB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BARwAAsCUAABAAAAAmAAAACAAAAAAAAAAAAAAAMAAAABQAAAAAAAAAAAD//wAAAQAAAP//AAABAA=="/>
              </a:ext>
            </a:extLst>
          </p:cNvSpPr>
          <p:nvPr>
            <p:ph type="body" idx="1"/>
          </p:nvPr>
        </p:nvSpPr>
        <p:spPr>
          <a:xfrm>
            <a:off x="609600" y="1132840"/>
            <a:ext cx="10972800" cy="4526280"/>
          </a:xfrm>
        </p:spPr>
        <p:txBody>
          <a:bodyPr/>
          <a:lstStyle/>
          <a:p>
            <a:r>
              <a:rPr dirty="0"/>
              <a:t>Course in surgery has several sub</a:t>
            </a:r>
            <a:r>
              <a:rPr lang="sr-Latn-RS" dirty="0"/>
              <a:t>-</a:t>
            </a:r>
            <a:r>
              <a:rPr dirty="0"/>
              <a:t>courses</a:t>
            </a:r>
            <a:br>
              <a:rPr lang="sr-Latn-RS" dirty="0"/>
            </a:br>
            <a:endParaRPr sz="1800" dirty="0"/>
          </a:p>
          <a:p>
            <a:pPr lvl="1">
              <a:defRPr>
                <a:solidFill>
                  <a:schemeClr val="accent2"/>
                </a:solidFill>
              </a:defRPr>
            </a:pPr>
            <a:r>
              <a:rPr dirty="0">
                <a:solidFill>
                  <a:srgbClr val="0070C0"/>
                </a:solidFill>
              </a:rPr>
              <a:t>Anesthesiology</a:t>
            </a:r>
            <a:r>
              <a:rPr lang="sr-Latn-RS" dirty="0">
                <a:solidFill>
                  <a:srgbClr val="0070C0"/>
                </a:solidFill>
              </a:rPr>
              <a:t> (including simulations)</a:t>
            </a:r>
            <a:endParaRPr dirty="0">
              <a:solidFill>
                <a:srgbClr val="0070C0"/>
              </a:solidFill>
            </a:endParaRPr>
          </a:p>
          <a:p>
            <a:pPr lvl="1">
              <a:defRPr>
                <a:solidFill>
                  <a:schemeClr val="accent2"/>
                </a:solidFill>
              </a:defRPr>
            </a:pPr>
            <a:r>
              <a:rPr dirty="0">
                <a:solidFill>
                  <a:srgbClr val="0070C0"/>
                </a:solidFill>
              </a:rPr>
              <a:t>General </a:t>
            </a:r>
            <a:r>
              <a:rPr lang="sr-Latn-RS" dirty="0">
                <a:solidFill>
                  <a:srgbClr val="0070C0"/>
                </a:solidFill>
              </a:rPr>
              <a:t>&amp; </a:t>
            </a:r>
            <a:r>
              <a:rPr dirty="0">
                <a:solidFill>
                  <a:srgbClr val="0070C0"/>
                </a:solidFill>
              </a:rPr>
              <a:t>Digestive surgery</a:t>
            </a:r>
            <a:endParaRPr lang="sr-Latn-RS" dirty="0">
              <a:solidFill>
                <a:srgbClr val="0070C0"/>
              </a:solidFill>
            </a:endParaRPr>
          </a:p>
          <a:p>
            <a:pPr lvl="1">
              <a:defRPr>
                <a:solidFill>
                  <a:schemeClr val="accent2"/>
                </a:solidFill>
              </a:defRPr>
            </a:pPr>
            <a:r>
              <a:rPr lang="sr-Latn-RS" dirty="0">
                <a:solidFill>
                  <a:srgbClr val="0070C0"/>
                </a:solidFill>
              </a:rPr>
              <a:t>Thoracic surgery</a:t>
            </a:r>
            <a:endParaRPr dirty="0">
              <a:solidFill>
                <a:srgbClr val="0070C0"/>
              </a:solidFill>
            </a:endParaRPr>
          </a:p>
          <a:p>
            <a:pPr lvl="1">
              <a:defRPr>
                <a:solidFill>
                  <a:schemeClr val="accent2"/>
                </a:solidFill>
              </a:defRPr>
            </a:pPr>
            <a:r>
              <a:rPr dirty="0">
                <a:solidFill>
                  <a:srgbClr val="0070C0"/>
                </a:solidFill>
              </a:rPr>
              <a:t>Cardi</a:t>
            </a:r>
            <a:r>
              <a:rPr lang="sr-Latn-RS" dirty="0">
                <a:solidFill>
                  <a:srgbClr val="0070C0"/>
                </a:solidFill>
              </a:rPr>
              <a:t>ac and V</a:t>
            </a:r>
            <a:r>
              <a:rPr dirty="0" err="1">
                <a:solidFill>
                  <a:srgbClr val="0070C0"/>
                </a:solidFill>
              </a:rPr>
              <a:t>ascular</a:t>
            </a:r>
            <a:r>
              <a:rPr dirty="0">
                <a:solidFill>
                  <a:srgbClr val="0070C0"/>
                </a:solidFill>
              </a:rPr>
              <a:t> surgery</a:t>
            </a:r>
            <a:endParaRPr lang="sr-Latn-RS" dirty="0">
              <a:solidFill>
                <a:srgbClr val="0070C0"/>
              </a:solidFill>
            </a:endParaRPr>
          </a:p>
          <a:p>
            <a:pPr lvl="1">
              <a:defRPr>
                <a:solidFill>
                  <a:schemeClr val="accent2"/>
                </a:solidFill>
              </a:defRPr>
            </a:pPr>
            <a:r>
              <a:rPr lang="sr-Latn-RS" dirty="0">
                <a:solidFill>
                  <a:srgbClr val="0070C0"/>
                </a:solidFill>
              </a:rPr>
              <a:t>Plastic surgery</a:t>
            </a:r>
            <a:endParaRPr dirty="0">
              <a:solidFill>
                <a:srgbClr val="0070C0"/>
              </a:solidFill>
            </a:endParaRPr>
          </a:p>
          <a:p>
            <a:pPr lvl="1"/>
            <a:endParaRPr dirty="0"/>
          </a:p>
          <a:p>
            <a:pPr lvl="1"/>
            <a:endParaRPr lang="sr-Latn-RS" dirty="0"/>
          </a:p>
          <a:p>
            <a:pPr lvl="1"/>
            <a:r>
              <a:rPr dirty="0"/>
              <a:t>Orthopedic surgery, neurosurgery, plastic, endocrine, </a:t>
            </a:r>
            <a:br>
              <a:rPr lang="sr-Latn-RS" dirty="0"/>
            </a:br>
            <a:r>
              <a:rPr dirty="0"/>
              <a:t>urology, pediatric, </a:t>
            </a:r>
            <a:br>
              <a:rPr dirty="0"/>
            </a:br>
            <a:r>
              <a:rPr dirty="0"/>
              <a:t>surgical oncology...</a:t>
            </a:r>
          </a:p>
          <a:p>
            <a:endParaRPr dirty="0"/>
          </a:p>
        </p:txBody>
      </p:sp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oB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>
          <a:xfrm>
            <a:off x="609600" y="56515"/>
            <a:ext cx="10972800" cy="1143000"/>
          </a:xfrm>
        </p:spPr>
        <p:txBody>
          <a:bodyPr/>
          <a:lstStyle/>
          <a:p>
            <a:r>
              <a:rPr dirty="0"/>
              <a:t>General information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6" y="271780"/>
            <a:ext cx="9981159" cy="63220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luZGU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>
          <a:xfrm>
            <a:off x="609600" y="-86995"/>
            <a:ext cx="10972800" cy="1143000"/>
          </a:xfrm>
        </p:spPr>
        <p:txBody>
          <a:bodyPr/>
          <a:lstStyle/>
          <a:p>
            <a:r>
              <a:t>Instructions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luZGU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BARwAAsCUAABAAAAAmAAAACAAAAAAAAAAAAAAAMAAAABQAAAAAAAAAAAD//wAAAQAAAP//AAABAA=="/>
              </a:ext>
            </a:extLst>
          </p:cNvSpPr>
          <p:nvPr>
            <p:ph type="body" idx="1"/>
          </p:nvPr>
        </p:nvSpPr>
        <p:spPr>
          <a:xfrm>
            <a:off x="499110" y="1204595"/>
            <a:ext cx="11226800" cy="5596890"/>
          </a:xfrm>
        </p:spPr>
        <p:txBody>
          <a:bodyPr/>
          <a:lstStyle/>
          <a:p>
            <a:pPr>
              <a:defRPr sz="3000"/>
            </a:pPr>
            <a:r>
              <a:rPr sz="2800" dirty="0"/>
              <a:t>Lecture</a:t>
            </a:r>
            <a:r>
              <a:rPr lang="sr-Latn-RS" sz="2800" dirty="0"/>
              <a:t>s (theoretical and practicals) will be held in live format</a:t>
            </a:r>
          </a:p>
          <a:p>
            <a:pPr marL="0" indent="0">
              <a:buNone/>
              <a:defRPr sz="3000"/>
            </a:pPr>
            <a:endParaRPr sz="900" u="sng" dirty="0">
              <a:solidFill>
                <a:schemeClr val="hlink"/>
              </a:solidFill>
              <a:hlinkClick r:id="rId2"/>
            </a:endParaRPr>
          </a:p>
          <a:p>
            <a:pPr>
              <a:defRPr sz="3000"/>
            </a:pPr>
            <a:r>
              <a:rPr sz="2800" dirty="0" err="1"/>
              <a:t>Practicals</a:t>
            </a:r>
            <a:r>
              <a:rPr sz="2800" dirty="0"/>
              <a:t> will be held in 14 Teaching bases, clinics and hospitals</a:t>
            </a:r>
            <a:endParaRPr lang="sr-Latn-RS" sz="2800" dirty="0"/>
          </a:p>
          <a:p>
            <a:pPr marL="0" indent="0">
              <a:buNone/>
              <a:defRPr sz="3000"/>
            </a:pPr>
            <a:endParaRPr sz="900" dirty="0"/>
          </a:p>
          <a:p>
            <a:pPr>
              <a:defRPr sz="3000"/>
            </a:pPr>
            <a:r>
              <a:rPr lang="en-GB" sz="2800" u="sng" dirty="0">
                <a:solidFill>
                  <a:srgbClr val="FF0000"/>
                </a:solidFill>
              </a:rPr>
              <a:t>Please note that </a:t>
            </a:r>
            <a:r>
              <a:rPr lang="sr-Latn-RS" sz="2800" u="sng" dirty="0">
                <a:solidFill>
                  <a:srgbClr val="FF0000"/>
                </a:solidFill>
              </a:rPr>
              <a:t>f</a:t>
            </a:r>
            <a:r>
              <a:rPr lang="en-GB" sz="2800" u="sng" dirty="0" err="1">
                <a:solidFill>
                  <a:srgbClr val="FF0000"/>
                </a:solidFill>
              </a:rPr>
              <a:t>irst</a:t>
            </a:r>
            <a:r>
              <a:rPr lang="en-GB" sz="2800" u="sng" dirty="0">
                <a:solidFill>
                  <a:srgbClr val="FF0000"/>
                </a:solidFill>
              </a:rPr>
              <a:t> and second week have different timetable </a:t>
            </a:r>
            <a:r>
              <a:rPr lang="sr-Latn-RS" sz="2800" u="sng" dirty="0">
                <a:solidFill>
                  <a:srgbClr val="FF0000"/>
                </a:solidFill>
              </a:rPr>
              <a:t>than</a:t>
            </a:r>
            <a:r>
              <a:rPr lang="en-GB" sz="2800" u="sng" dirty="0">
                <a:solidFill>
                  <a:srgbClr val="FF0000"/>
                </a:solidFill>
              </a:rPr>
              <a:t> the rest of the course (read further</a:t>
            </a:r>
            <a:r>
              <a:rPr lang="sr-Latn-RS" sz="2800" u="sng" dirty="0">
                <a:solidFill>
                  <a:srgbClr val="FF0000"/>
                </a:solidFill>
              </a:rPr>
              <a:t>!</a:t>
            </a:r>
            <a:r>
              <a:rPr lang="en-GB" sz="2800" u="sng" dirty="0">
                <a:solidFill>
                  <a:srgbClr val="FF0000"/>
                </a:solidFill>
              </a:rPr>
              <a:t>)</a:t>
            </a:r>
            <a:endParaRPr lang="sr-Latn-RS" sz="2800" u="sng" dirty="0">
              <a:solidFill>
                <a:srgbClr val="FF0000"/>
              </a:solidFill>
            </a:endParaRPr>
          </a:p>
          <a:p>
            <a:pPr marL="0" indent="0">
              <a:buNone/>
              <a:defRPr sz="3000"/>
            </a:pPr>
            <a:endParaRPr lang="en-GB" sz="900" dirty="0">
              <a:solidFill>
                <a:srgbClr val="FF0000"/>
              </a:solidFill>
            </a:endParaRPr>
          </a:p>
          <a:p>
            <a:pPr>
              <a:defRPr sz="3000"/>
            </a:pPr>
            <a:r>
              <a:rPr sz="2800" dirty="0"/>
              <a:t>There </a:t>
            </a:r>
            <a:r>
              <a:rPr lang="sr-Latn-RS" sz="2800" dirty="0"/>
              <a:t>will be</a:t>
            </a:r>
            <a:r>
              <a:rPr sz="2800" dirty="0"/>
              <a:t> </a:t>
            </a:r>
            <a:r>
              <a:rPr lang="sr-Latn-RS" sz="2800" dirty="0"/>
              <a:t>7</a:t>
            </a:r>
            <a:r>
              <a:rPr sz="2800" dirty="0"/>
              <a:t> groups for </a:t>
            </a:r>
            <a:r>
              <a:rPr sz="2800" dirty="0" err="1"/>
              <a:t>practicals</a:t>
            </a:r>
            <a:r>
              <a:rPr sz="2800" dirty="0"/>
              <a:t>, each containing </a:t>
            </a:r>
            <a:r>
              <a:rPr lang="sr-Latn-RS" sz="2800" dirty="0"/>
              <a:t>about 6</a:t>
            </a:r>
            <a:r>
              <a:rPr sz="2800" dirty="0"/>
              <a:t> students</a:t>
            </a:r>
            <a:r>
              <a:rPr lang="sr-Latn-RS" sz="2800" dirty="0"/>
              <a:t> </a:t>
            </a:r>
            <a:r>
              <a:rPr lang="sr-Latn-RS" sz="2800" dirty="0">
                <a:solidFill>
                  <a:srgbClr val="FF0000"/>
                </a:solidFill>
              </a:rPr>
              <a:t>except</a:t>
            </a:r>
            <a:r>
              <a:rPr lang="sr-Latn-RS" sz="2800" dirty="0"/>
              <a:t> for the CPCR course in the Sim Centre (two groups, group I first week, group II second week)</a:t>
            </a:r>
          </a:p>
          <a:p>
            <a:pPr marL="0" indent="0">
              <a:buNone/>
              <a:defRPr sz="3000"/>
            </a:pPr>
            <a:endParaRPr sz="900" dirty="0"/>
          </a:p>
          <a:p>
            <a:pPr>
              <a:defRPr sz="3000"/>
            </a:pPr>
            <a:r>
              <a:rPr lang="sr-Latn-RS" sz="2800" dirty="0"/>
              <a:t>Theoretical l</a:t>
            </a:r>
            <a:r>
              <a:rPr sz="2800" dirty="0" err="1"/>
              <a:t>ectures</a:t>
            </a:r>
            <a:r>
              <a:rPr sz="2800" dirty="0"/>
              <a:t> and </a:t>
            </a:r>
            <a:r>
              <a:rPr sz="2800" dirty="0" err="1"/>
              <a:t>practicals</a:t>
            </a:r>
            <a:r>
              <a:rPr sz="2800" dirty="0"/>
              <a:t> in Surgery are scheduled on Mondays and Tuesdays as noted in the timetable, except for the</a:t>
            </a:r>
            <a:r>
              <a:rPr lang="sr-Latn-RS" sz="2800" dirty="0"/>
              <a:t> </a:t>
            </a:r>
            <a:r>
              <a:rPr sz="2800" dirty="0" err="1"/>
              <a:t>practicals</a:t>
            </a:r>
            <a:r>
              <a:rPr sz="2800" dirty="0"/>
              <a:t> in Simulation center (</a:t>
            </a:r>
            <a:r>
              <a:rPr lang="sr-Latn-RS" sz="2800" dirty="0"/>
              <a:t>first and second </a:t>
            </a:r>
            <a:r>
              <a:rPr sz="2800" dirty="0"/>
              <a:t>week, October </a:t>
            </a:r>
            <a:r>
              <a:rPr lang="sr-Latn-RS" sz="2800" dirty="0"/>
              <a:t>02</a:t>
            </a:r>
            <a:r>
              <a:rPr sz="2800" dirty="0"/>
              <a:t>-1</a:t>
            </a:r>
            <a:r>
              <a:rPr lang="sr-Latn-RS" sz="2800" dirty="0"/>
              <a:t>3</a:t>
            </a:r>
            <a:r>
              <a:rPr sz="2800" baseline="30000" dirty="0" err="1"/>
              <a:t>th</a:t>
            </a:r>
            <a:r>
              <a:rPr lang="sr-Latn-RS" sz="2800" baseline="30000" dirty="0"/>
              <a:t> </a:t>
            </a:r>
            <a:r>
              <a:rPr sz="2800" dirty="0"/>
              <a:t>)</a:t>
            </a:r>
            <a:endParaRPr lang="sr-Latn-RS" sz="2800" dirty="0"/>
          </a:p>
          <a:p>
            <a:pPr marL="0" indent="0">
              <a:buNone/>
              <a:defRPr sz="3000"/>
            </a:pPr>
            <a:endParaRPr sz="2800" dirty="0"/>
          </a:p>
          <a:p>
            <a:pPr>
              <a:defRPr sz="3000"/>
            </a:pPr>
            <a:endParaRPr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>
          <a:xfrm>
            <a:off x="594995" y="-15240"/>
            <a:ext cx="10972800" cy="574040"/>
          </a:xfrm>
        </p:spPr>
        <p:txBody>
          <a:bodyPr/>
          <a:lstStyle/>
          <a:p>
            <a:r>
              <a:rPr sz="3200" b="1" dirty="0"/>
              <a:t>First </a:t>
            </a:r>
            <a:r>
              <a:rPr lang="sr-Latn-RS" sz="3200" b="1" dirty="0"/>
              <a:t>and second </a:t>
            </a:r>
            <a:r>
              <a:rPr sz="3200" b="1" dirty="0"/>
              <a:t>week (October </a:t>
            </a:r>
            <a:r>
              <a:rPr lang="sr-Latn-RS" sz="3200" b="1" dirty="0"/>
              <a:t>2</a:t>
            </a:r>
            <a:r>
              <a:rPr sz="3200" b="1" dirty="0"/>
              <a:t>-</a:t>
            </a:r>
            <a:r>
              <a:rPr lang="sr-Latn-RS" sz="3200" b="1" dirty="0"/>
              <a:t>13</a:t>
            </a:r>
            <a:r>
              <a:rPr sz="3200" b="1" baseline="30000" dirty="0" err="1"/>
              <a:t>th</a:t>
            </a:r>
            <a:r>
              <a:rPr sz="3200" b="1" dirty="0"/>
              <a:t>)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BARwAAsCUAABAAAAAmAAAACAAAAAAAAAAAAAAAMAAAABQAAAAAAAAAAAD//wAAAQAAAP//AAABAA=="/>
              </a:ext>
            </a:extLst>
          </p:cNvSpPr>
          <p:nvPr>
            <p:ph type="body" idx="1"/>
          </p:nvPr>
        </p:nvSpPr>
        <p:spPr>
          <a:xfrm>
            <a:off x="217804" y="774065"/>
            <a:ext cx="11905615" cy="5883910"/>
          </a:xfrm>
        </p:spPr>
        <p:txBody>
          <a:bodyPr/>
          <a:lstStyle/>
          <a:p>
            <a:r>
              <a:rPr sz="2400" dirty="0" err="1"/>
              <a:t>Subcourse</a:t>
            </a:r>
            <a:r>
              <a:rPr lang="sr-Latn-RS" sz="2400" dirty="0"/>
              <a:t>: A</a:t>
            </a:r>
            <a:r>
              <a:rPr sz="2400" dirty="0" err="1"/>
              <a:t>nesthesiology</a:t>
            </a:r>
            <a:r>
              <a:rPr sz="2400" dirty="0"/>
              <a:t> </a:t>
            </a:r>
            <a:r>
              <a:rPr lang="sr-Latn-RS" sz="2400" dirty="0"/>
              <a:t>/</a:t>
            </a:r>
            <a:r>
              <a:rPr sz="2400" dirty="0"/>
              <a:t> </a:t>
            </a:r>
            <a:r>
              <a:rPr sz="2400" dirty="0" err="1"/>
              <a:t>reanimatology</a:t>
            </a:r>
            <a:endParaRPr lang="sr-Latn-RS" sz="2400" dirty="0"/>
          </a:p>
          <a:p>
            <a:pPr marL="0" indent="0">
              <a:buNone/>
            </a:pPr>
            <a:endParaRPr sz="800" dirty="0"/>
          </a:p>
          <a:p>
            <a:r>
              <a:rPr lang="sr-Latn-RS" sz="2400" dirty="0">
                <a:solidFill>
                  <a:srgbClr val="FF0000"/>
                </a:solidFill>
              </a:rPr>
              <a:t>P</a:t>
            </a:r>
            <a:r>
              <a:rPr sz="2400" dirty="0" err="1">
                <a:solidFill>
                  <a:srgbClr val="FF0000"/>
                </a:solidFill>
              </a:rPr>
              <a:t>racticals</a:t>
            </a:r>
            <a:r>
              <a:rPr sz="2400" dirty="0">
                <a:solidFill>
                  <a:srgbClr val="FF0000"/>
                </a:solidFill>
              </a:rPr>
              <a:t> location</a:t>
            </a:r>
            <a:r>
              <a:rPr sz="2400" dirty="0"/>
              <a:t>: </a:t>
            </a:r>
            <a:r>
              <a:rPr lang="sr-Latn-RS" sz="2400" dirty="0"/>
              <a:t>CPCR Simulation centre (see the map later)</a:t>
            </a:r>
          </a:p>
          <a:p>
            <a:pPr marL="0" indent="0">
              <a:buNone/>
            </a:pPr>
            <a:endParaRPr lang="sr-Latn-RS" sz="800" dirty="0"/>
          </a:p>
          <a:p>
            <a:r>
              <a:rPr lang="sr-Latn-RS" sz="2400" dirty="0">
                <a:solidFill>
                  <a:srgbClr val="FF0000"/>
                </a:solidFill>
              </a:rPr>
              <a:t>Theoretical lectures </a:t>
            </a:r>
            <a:r>
              <a:rPr lang="sr-Latn-RS" sz="2400" dirty="0"/>
              <a:t>will be on </a:t>
            </a:r>
            <a:r>
              <a:rPr lang="en-GB" sz="2400" dirty="0"/>
              <a:t>Monday</a:t>
            </a:r>
            <a:r>
              <a:rPr lang="sr-Latn-RS" sz="2400" dirty="0"/>
              <a:t>s</a:t>
            </a:r>
            <a:r>
              <a:rPr lang="en-GB" sz="2400" dirty="0"/>
              <a:t> and Tuesday</a:t>
            </a:r>
            <a:r>
              <a:rPr lang="sr-Latn-RS" sz="2400" dirty="0"/>
              <a:t>s (</a:t>
            </a:r>
            <a:r>
              <a:rPr lang="en-GB" sz="2400" dirty="0"/>
              <a:t>October </a:t>
            </a:r>
            <a:r>
              <a:rPr lang="sr-Latn-RS" sz="2400" dirty="0"/>
              <a:t>2,3,9 and 10th) </a:t>
            </a:r>
            <a:r>
              <a:rPr lang="en-GB" sz="2400" dirty="0"/>
              <a:t>at the amphitheatre of the </a:t>
            </a:r>
            <a:r>
              <a:rPr lang="sr-Latn-RS" sz="2400" dirty="0"/>
              <a:t>Second Surgical Clinic </a:t>
            </a:r>
            <a:r>
              <a:rPr lang="sr-Latn-RS" sz="2400" dirty="0">
                <a:solidFill>
                  <a:srgbClr val="FF0000"/>
                </a:solidFill>
              </a:rPr>
              <a:t>(whole group!)</a:t>
            </a:r>
          </a:p>
          <a:p>
            <a:pPr marL="0" indent="0">
              <a:buNone/>
            </a:pPr>
            <a:endParaRPr sz="800" dirty="0"/>
          </a:p>
          <a:p>
            <a:r>
              <a:rPr lang="sr-Latn-RS" sz="2400" dirty="0"/>
              <a:t>Simulation P</a:t>
            </a:r>
            <a:r>
              <a:rPr sz="2400" dirty="0" err="1"/>
              <a:t>racticals</a:t>
            </a:r>
            <a:r>
              <a:rPr sz="2400" dirty="0"/>
              <a:t> </a:t>
            </a:r>
            <a:r>
              <a:rPr lang="sr-Latn-RS" sz="2400" dirty="0"/>
              <a:t>are</a:t>
            </a:r>
            <a:r>
              <a:rPr sz="2400" dirty="0"/>
              <a:t> </a:t>
            </a:r>
            <a:r>
              <a:rPr lang="sr-Latn-RS" sz="2400" dirty="0">
                <a:solidFill>
                  <a:srgbClr val="FF0000"/>
                </a:solidFill>
              </a:rPr>
              <a:t>every day </a:t>
            </a:r>
            <a:r>
              <a:rPr lang="sr-Latn-RS" sz="2400" dirty="0"/>
              <a:t>(Monday from 8-11.30, Tuesday, Wednesday from 8-10.30h); Thursday from 14-17.30h and Friday from 12.30-16h. </a:t>
            </a:r>
          </a:p>
          <a:p>
            <a:pPr marL="0" indent="0">
              <a:buNone/>
            </a:pPr>
            <a:endParaRPr lang="sr-Latn-RS" sz="800" dirty="0"/>
          </a:p>
          <a:p>
            <a:r>
              <a:rPr lang="sr-Latn-RS" sz="2400" dirty="0"/>
              <a:t>For Practicals, students are diveded into </a:t>
            </a:r>
            <a:r>
              <a:rPr lang="sr-Latn-RS" sz="2400" dirty="0">
                <a:solidFill>
                  <a:srgbClr val="FF0000"/>
                </a:solidFill>
              </a:rPr>
              <a:t>two subgroups</a:t>
            </a:r>
            <a:r>
              <a:rPr lang="sr-Latn-RS" sz="2400" dirty="0"/>
              <a:t> (see next page!)</a:t>
            </a:r>
          </a:p>
          <a:p>
            <a:pPr marL="0" indent="0">
              <a:buNone/>
            </a:pPr>
            <a:endParaRPr lang="sr-Latn-RS" sz="800" dirty="0"/>
          </a:p>
          <a:p>
            <a:r>
              <a:rPr lang="sr-Latn-RS" sz="2400" dirty="0"/>
              <a:t>First group attends Sim practicals every day during the first week (October 2-6</a:t>
            </a:r>
            <a:r>
              <a:rPr lang="sr-Latn-RS" sz="2400" baseline="30000" dirty="0"/>
              <a:t>th</a:t>
            </a:r>
            <a:r>
              <a:rPr lang="sr-Latn-RS" sz="2400" dirty="0"/>
              <a:t>), the second group </a:t>
            </a:r>
            <a:r>
              <a:rPr lang="sr-Latn-RS" sz="2400" u="sng" dirty="0"/>
              <a:t>has no practicals </a:t>
            </a:r>
            <a:r>
              <a:rPr lang="sr-Latn-RS" sz="2400" dirty="0"/>
              <a:t>during this week</a:t>
            </a:r>
          </a:p>
          <a:p>
            <a:pPr marL="0" indent="0">
              <a:buNone/>
            </a:pPr>
            <a:endParaRPr lang="sr-Latn-RS" sz="800" dirty="0"/>
          </a:p>
          <a:p>
            <a:r>
              <a:rPr lang="sr-Latn-RS" sz="2400" dirty="0"/>
              <a:t>Second</a:t>
            </a:r>
            <a:r>
              <a:rPr lang="en-GB" sz="2400" dirty="0"/>
              <a:t> group attends Sim </a:t>
            </a:r>
            <a:r>
              <a:rPr lang="en-GB" sz="2400" dirty="0" err="1"/>
              <a:t>practicals</a:t>
            </a:r>
            <a:r>
              <a:rPr lang="en-GB" sz="2400" dirty="0"/>
              <a:t> </a:t>
            </a:r>
            <a:r>
              <a:rPr lang="sr-Latn-RS" sz="2400" dirty="0"/>
              <a:t>every day </a:t>
            </a:r>
            <a:r>
              <a:rPr lang="en-GB" sz="2400" dirty="0"/>
              <a:t>during the </a:t>
            </a:r>
            <a:r>
              <a:rPr lang="sr-Latn-RS" sz="2400" dirty="0"/>
              <a:t>second</a:t>
            </a:r>
            <a:r>
              <a:rPr lang="en-GB" sz="2400" dirty="0"/>
              <a:t> week (October </a:t>
            </a:r>
            <a:r>
              <a:rPr lang="sr-Latn-RS" sz="2400" dirty="0"/>
              <a:t>9</a:t>
            </a:r>
            <a:r>
              <a:rPr lang="en-GB" sz="2400" dirty="0"/>
              <a:t>-</a:t>
            </a:r>
            <a:r>
              <a:rPr lang="sr-Latn-RS" sz="2400" dirty="0"/>
              <a:t>13</a:t>
            </a:r>
            <a:r>
              <a:rPr lang="en-GB" sz="2400" baseline="30000" dirty="0" err="1"/>
              <a:t>th</a:t>
            </a:r>
            <a:r>
              <a:rPr lang="en-GB" sz="2400" dirty="0"/>
              <a:t>)</a:t>
            </a:r>
            <a:r>
              <a:rPr lang="sr-Latn-RS" sz="2400" dirty="0"/>
              <a:t>, the first group </a:t>
            </a:r>
            <a:r>
              <a:rPr lang="sr-Latn-RS" sz="2400" u="sng" dirty="0"/>
              <a:t>has no practicals </a:t>
            </a:r>
            <a:r>
              <a:rPr lang="sr-Latn-RS" sz="2400" dirty="0"/>
              <a:t>during this week</a:t>
            </a:r>
          </a:p>
          <a:p>
            <a:pPr marL="0" indent="0">
              <a:buNone/>
            </a:pPr>
            <a:endParaRPr lang="sr-Latn-RS" sz="900" dirty="0"/>
          </a:p>
          <a:p>
            <a:r>
              <a:rPr lang="sr-Latn-RS" sz="2400" dirty="0"/>
              <a:t>This relatively complex schedule was created in order to avoid overlap with other courses</a:t>
            </a:r>
            <a:endParaRPr lang="en-GB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xpJ1X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ABAABARwAAuAgAABAAAAAmAAAACAAAAAAAAAAAAAAAMAAAABQAAAAAAAAAAAD//wAAAQAAAP//AAABAA=="/>
              </a:ext>
            </a:extLst>
          </p:cNvSpPr>
          <p:nvPr>
            <p:ph type="title"/>
          </p:nvPr>
        </p:nvSpPr>
        <p:spPr>
          <a:xfrm>
            <a:off x="609600" y="-15240"/>
            <a:ext cx="10972800" cy="781458"/>
          </a:xfrm>
        </p:spPr>
        <p:txBody>
          <a:bodyPr/>
          <a:lstStyle/>
          <a:p>
            <a:r>
              <a:rPr lang="sr-Latn-RS" sz="3200" dirty="0"/>
              <a:t>Groups for first two weeks practicals (Sim Centre)</a:t>
            </a:r>
            <a:endParaRPr sz="3200" baseline="30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95" y="1084743"/>
            <a:ext cx="4231353" cy="57167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066" y="1132840"/>
            <a:ext cx="4620973" cy="564498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594F439D-7CA6-415E-87EF-BA95003613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3" t="4987" r="11157" b="2894"/>
          <a:stretch/>
        </p:blipFill>
        <p:spPr>
          <a:xfrm>
            <a:off x="1001394" y="0"/>
            <a:ext cx="1013113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23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37795-552F-420F-99CF-76B22187C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October 16</a:t>
            </a:r>
            <a:r>
              <a:rPr lang="sr-Latn-RS" baseline="30000" dirty="0"/>
              <a:t>th</a:t>
            </a:r>
            <a:r>
              <a:rPr lang="sr-Latn-RS" dirty="0"/>
              <a:t> – November 27</a:t>
            </a:r>
            <a:r>
              <a:rPr lang="sr-Latn-RS" baseline="30000" dirty="0"/>
              <a:t>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148DA-4B93-4D5E-8B90-1796C8B07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320"/>
            <a:ext cx="10972800" cy="4709160"/>
          </a:xfrm>
        </p:spPr>
        <p:txBody>
          <a:bodyPr/>
          <a:lstStyle/>
          <a:p>
            <a:r>
              <a:rPr lang="sr-Latn-RS" dirty="0"/>
              <a:t>Subcourses: General and Digestive surgery</a:t>
            </a:r>
          </a:p>
          <a:p>
            <a:r>
              <a:rPr lang="sr-Latn-RS" dirty="0"/>
              <a:t>Theoretical l</a:t>
            </a:r>
            <a:r>
              <a:rPr lang="en-GB" dirty="0" err="1"/>
              <a:t>ectures</a:t>
            </a:r>
            <a:r>
              <a:rPr lang="en-GB" dirty="0"/>
              <a:t> will be </a:t>
            </a:r>
            <a:r>
              <a:rPr lang="sr-Latn-RS" dirty="0"/>
              <a:t>held at the Library of the First Surgical Clinic, from 10.30h</a:t>
            </a:r>
          </a:p>
          <a:p>
            <a:r>
              <a:rPr lang="en-GB" dirty="0" err="1"/>
              <a:t>Practicals</a:t>
            </a:r>
            <a:r>
              <a:rPr lang="en-GB" dirty="0"/>
              <a:t> location: First surgical Clinic, </a:t>
            </a:r>
            <a:r>
              <a:rPr lang="sr-Latn-RS" dirty="0"/>
              <a:t>and New Urgent Centre (new building), of the </a:t>
            </a:r>
            <a:r>
              <a:rPr lang="en-GB" dirty="0"/>
              <a:t>Clinical Centre of Serbia (CCS)</a:t>
            </a:r>
          </a:p>
          <a:p>
            <a:r>
              <a:rPr lang="en-GB" dirty="0"/>
              <a:t>Meeting point: Posterior entrance of the First surgical Clinic, in the basement</a:t>
            </a:r>
          </a:p>
          <a:p>
            <a:r>
              <a:rPr lang="en-GB" dirty="0" err="1"/>
              <a:t>Practicals</a:t>
            </a:r>
            <a:r>
              <a:rPr lang="en-GB" dirty="0"/>
              <a:t> start at 8.</a:t>
            </a:r>
            <a:r>
              <a:rPr lang="sr-Latn-RS" dirty="0"/>
              <a:t>15</a:t>
            </a:r>
            <a:r>
              <a:rPr lang="en-GB" dirty="0"/>
              <a:t>h (meeting at 08.</a:t>
            </a:r>
            <a:r>
              <a:rPr lang="sr-Latn-RS" dirty="0"/>
              <a:t>00</a:t>
            </a:r>
            <a:r>
              <a:rPr lang="en-GB" dirty="0"/>
              <a:t>h</a:t>
            </a:r>
            <a:r>
              <a:rPr lang="sr-Latn-RS" dirty="0"/>
              <a:t>, groups </a:t>
            </a:r>
            <a:r>
              <a:rPr lang="en-GB" dirty="0"/>
              <a:t>timetable will be posted later)</a:t>
            </a:r>
          </a:p>
          <a:p>
            <a:endParaRPr lang="en-GB" dirty="0"/>
          </a:p>
          <a:p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950639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55B72-4231-49B5-A9E3-935654248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November 28</a:t>
            </a:r>
            <a:r>
              <a:rPr lang="sr-Latn-RS" baseline="30000" dirty="0"/>
              <a:t>th </a:t>
            </a:r>
            <a:r>
              <a:rPr lang="sr-Latn-RS" dirty="0"/>
              <a:t>– the end of the semester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847F0-B562-4E1A-9B02-134935D03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600200"/>
            <a:ext cx="12123420" cy="4526280"/>
          </a:xfrm>
        </p:spPr>
        <p:txBody>
          <a:bodyPr/>
          <a:lstStyle/>
          <a:p>
            <a:r>
              <a:rPr lang="sr-Latn-RS" dirty="0"/>
              <a:t>Subcourses: Thoracic surgery, Cardiovascular surgery, Plastic surgery</a:t>
            </a:r>
          </a:p>
          <a:p>
            <a:pPr marL="0" indent="0">
              <a:buNone/>
            </a:pPr>
            <a:endParaRPr lang="sr-Latn-RS" dirty="0"/>
          </a:p>
          <a:p>
            <a:r>
              <a:rPr lang="sr-Latn-RS" dirty="0"/>
              <a:t>Theoretical lectures and </a:t>
            </a:r>
            <a:r>
              <a:rPr lang="en-GB" dirty="0" err="1"/>
              <a:t>Practicals</a:t>
            </a:r>
            <a:r>
              <a:rPr lang="en-GB" dirty="0"/>
              <a:t> location</a:t>
            </a:r>
            <a:r>
              <a:rPr lang="sr-Latn-RS" dirty="0"/>
              <a:t>s:</a:t>
            </a:r>
          </a:p>
          <a:p>
            <a:pPr lvl="1"/>
            <a:r>
              <a:rPr lang="en-GB" dirty="0"/>
              <a:t>Clinic</a:t>
            </a:r>
            <a:r>
              <a:rPr lang="sr-Latn-RS" dirty="0"/>
              <a:t> for Thoracic Surgery</a:t>
            </a:r>
            <a:r>
              <a:rPr lang="en-GB" dirty="0"/>
              <a:t>, </a:t>
            </a:r>
            <a:r>
              <a:rPr lang="sr-Latn-RS" dirty="0"/>
              <a:t>New building of the </a:t>
            </a:r>
            <a:r>
              <a:rPr lang="en-GB" dirty="0"/>
              <a:t>Clinical Centre of Serbia (CCS)</a:t>
            </a:r>
            <a:endParaRPr lang="sr-Latn-RS" dirty="0"/>
          </a:p>
          <a:p>
            <a:pPr lvl="1"/>
            <a:r>
              <a:rPr lang="sr-Latn-RS" dirty="0"/>
              <a:t>Clinics for Vascular and Cardiac surgery, Second Surgical Clinic -</a:t>
            </a:r>
            <a:r>
              <a:rPr lang="en-GB" dirty="0"/>
              <a:t>Clinical Centre of Serbia (CCS)</a:t>
            </a:r>
            <a:endParaRPr lang="sr-Latn-RS" dirty="0"/>
          </a:p>
          <a:p>
            <a:pPr lvl="1"/>
            <a:r>
              <a:rPr lang="sr-Latn-RS" dirty="0"/>
              <a:t>Institute for Cardiovascular Diseases Dedinje</a:t>
            </a:r>
          </a:p>
          <a:p>
            <a:pPr lvl="1"/>
            <a:r>
              <a:rPr lang="sr-Latn-RS" dirty="0"/>
              <a:t>Clinic for Plastic and reconstructive surgery, Old Urgent Centre – Clinical Centre of Serbia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Meeting point</a:t>
            </a:r>
            <a:r>
              <a:rPr lang="sr-Latn-RS" dirty="0"/>
              <a:t>s and practicals timetables will be posted later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19684972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F7986"/>
        </a:accent3>
        <a:accent4>
          <a:srgbClr val="BF59A6"/>
        </a:accent4>
        <a:accent5>
          <a:srgbClr val="9F39C6"/>
        </a:accent5>
        <a:accent6>
          <a:srgbClr val="7F19E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CDF"/>
        </a:accent3>
        <a:accent4>
          <a:srgbClr val="9C9CBF"/>
        </a:accent4>
        <a:accent5>
          <a:srgbClr val="7C7C9F"/>
        </a:accent5>
        <a:accent6>
          <a:srgbClr val="5C5C7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6DA6DF"/>
        </a:accent3>
        <a:accent4>
          <a:srgbClr val="4D86BF"/>
        </a:accent4>
        <a:accent5>
          <a:srgbClr val="2D669F"/>
        </a:accent5>
        <a:accent6>
          <a:srgbClr val="0D467F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1986</TotalTime>
  <Words>643</Words>
  <Application>Microsoft Office PowerPoint</Application>
  <PresentationFormat>Widescreen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Calibri</vt:lpstr>
      <vt:lpstr>Presentation</vt:lpstr>
      <vt:lpstr>Course in Surgery, IX semester 2023/24</vt:lpstr>
      <vt:lpstr>General information</vt:lpstr>
      <vt:lpstr>PowerPoint Presentation</vt:lpstr>
      <vt:lpstr>Instructions</vt:lpstr>
      <vt:lpstr>First and second week (October 2-13th)</vt:lpstr>
      <vt:lpstr>Groups for first two weeks practicals (Sim Centre)</vt:lpstr>
      <vt:lpstr>PowerPoint Presentation</vt:lpstr>
      <vt:lpstr>October 16th – November 27th</vt:lpstr>
      <vt:lpstr>November 28th – the end of the semester</vt:lpstr>
      <vt:lpstr>Epidemiological instructions</vt:lpstr>
      <vt:lpstr>Contact: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 Surgery, IX semester 2020/21</dc:title>
  <dc:creator>Slavko Matic</dc:creator>
  <cp:lastModifiedBy>Lenovo</cp:lastModifiedBy>
  <cp:revision>46</cp:revision>
  <dcterms:created xsi:type="dcterms:W3CDTF">2020-10-01T07:11:11Z</dcterms:created>
  <dcterms:modified xsi:type="dcterms:W3CDTF">2023-09-27T20:35:28Z</dcterms:modified>
</cp:coreProperties>
</file>